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16.jpg" ContentType="image/png"/>
  <Override PartName="/ppt/media/image17.jpg" ContentType="image/png"/>
  <Override PartName="/ppt/media/image18.jpg" ContentType="image/png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9" r:id="rId3"/>
    <p:sldId id="260" r:id="rId4"/>
    <p:sldId id="263" r:id="rId5"/>
    <p:sldId id="287" r:id="rId6"/>
    <p:sldId id="289" r:id="rId7"/>
    <p:sldId id="288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1459" r:id="rId18"/>
    <p:sldId id="1458" r:id="rId19"/>
    <p:sldId id="286" r:id="rId20"/>
    <p:sldId id="1461" r:id="rId21"/>
    <p:sldId id="1470" r:id="rId22"/>
    <p:sldId id="1462" r:id="rId23"/>
    <p:sldId id="1468" r:id="rId24"/>
    <p:sldId id="1471" r:id="rId25"/>
    <p:sldId id="1463" r:id="rId26"/>
    <p:sldId id="1464" r:id="rId27"/>
    <p:sldId id="1469" r:id="rId28"/>
    <p:sldId id="1466" r:id="rId29"/>
    <p:sldId id="1467" r:id="rId30"/>
    <p:sldId id="1460" r:id="rId31"/>
    <p:sldId id="14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1EA0A4-E40C-488E-9AB9-E55EEDF09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Môn Kĩ Thuật trí tuệ nhân tạo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3C0E9-F4CD-46B8-8FC1-7B43F4B25D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347C9-2544-46A7-A49E-F13BCED69F93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24861-A89D-42B9-80E7-A8DC15BE3C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909CAB-6B35-496C-B518-87FD0829F0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8E7B3-6407-4705-8648-929EC5ED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541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Môn Kĩ Thuật trí tuệ nhân tạo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66D13-346A-4E5E-9183-6B8382C53AA9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0579D-8268-40C8-A5AF-20F580B1B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3211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A41F1-2C09-40B3-B696-048DAD7A404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</a:p>
        </p:txBody>
      </p:sp>
    </p:spTree>
    <p:extLst>
      <p:ext uri="{BB962C8B-B14F-4D97-AF65-F5344CB8AC3E}">
        <p14:creationId xmlns:p14="http://schemas.microsoft.com/office/powerpoint/2010/main" val="3046176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8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536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4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804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04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320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264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632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949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447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359A57-C9DA-4DE4-8C18-59DB1E14B6B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</a:p>
        </p:txBody>
      </p:sp>
    </p:spTree>
    <p:extLst>
      <p:ext uri="{BB962C8B-B14F-4D97-AF65-F5344CB8AC3E}">
        <p14:creationId xmlns:p14="http://schemas.microsoft.com/office/powerpoint/2010/main" val="234596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35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49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96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261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401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591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837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895011" y="1321067"/>
            <a:ext cx="10402000" cy="230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Droid Serif"/>
              <a:buNone/>
              <a:defRPr sz="6400">
                <a:latin typeface="Droid Serif"/>
                <a:ea typeface="Droid Serif"/>
                <a:cs typeface="Droid Serif"/>
                <a:sym typeface="Droid Serif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895000" y="4233168"/>
            <a:ext cx="1040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E2E2"/>
              </a:buClr>
              <a:buSzPts val="2100"/>
              <a:buFont typeface="Droid Sans"/>
              <a:buNone/>
              <a:defRPr sz="28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4665233" y="3969667"/>
            <a:ext cx="2774800" cy="0"/>
          </a:xfrm>
          <a:prstGeom prst="straightConnector1">
            <a:avLst/>
          </a:prstGeom>
          <a:noFill/>
          <a:ln w="9525" cap="flat" cmpd="sng">
            <a:solidFill>
              <a:srgbClr val="C8E2E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898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 hasCustomPrompt="1"/>
          </p:nvPr>
        </p:nvSpPr>
        <p:spPr>
          <a:xfrm>
            <a:off x="415600" y="1673700"/>
            <a:ext cx="11360800" cy="2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15600" y="43045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6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65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ample">
  <p:cSld name="Code Sample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088686"/>
                </a:solidFill>
              </a:defRPr>
            </a:lvl1pPr>
            <a:lvl2pPr lvl="1">
              <a:buNone/>
              <a:defRPr>
                <a:solidFill>
                  <a:srgbClr val="088686"/>
                </a:solidFill>
              </a:defRPr>
            </a:lvl2pPr>
            <a:lvl3pPr lvl="2">
              <a:buNone/>
              <a:defRPr>
                <a:solidFill>
                  <a:srgbClr val="088686"/>
                </a:solidFill>
              </a:defRPr>
            </a:lvl3pPr>
            <a:lvl4pPr lvl="3">
              <a:buNone/>
              <a:defRPr>
                <a:solidFill>
                  <a:srgbClr val="088686"/>
                </a:solidFill>
              </a:defRPr>
            </a:lvl4pPr>
            <a:lvl5pPr lvl="4">
              <a:buNone/>
              <a:defRPr>
                <a:solidFill>
                  <a:srgbClr val="088686"/>
                </a:solidFill>
              </a:defRPr>
            </a:lvl5pPr>
            <a:lvl6pPr lvl="5">
              <a:buNone/>
              <a:defRPr>
                <a:solidFill>
                  <a:srgbClr val="088686"/>
                </a:solidFill>
              </a:defRPr>
            </a:lvl6pPr>
            <a:lvl7pPr lvl="6">
              <a:buNone/>
              <a:defRPr>
                <a:solidFill>
                  <a:srgbClr val="088686"/>
                </a:solidFill>
              </a:defRPr>
            </a:lvl7pPr>
            <a:lvl8pPr lvl="7">
              <a:buNone/>
              <a:defRPr>
                <a:solidFill>
                  <a:srgbClr val="088686"/>
                </a:solidFill>
              </a:defRPr>
            </a:lvl8pPr>
            <a:lvl9pPr lvl="8">
              <a:buNone/>
              <a:defRPr>
                <a:solidFill>
                  <a:srgbClr val="088686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574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362442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362442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9853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11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C8E2E2"/>
              </a:buClr>
              <a:buSzPts val="1800"/>
              <a:buChar char="•"/>
              <a:defRPr>
                <a:solidFill>
                  <a:srgbClr val="C8E2E2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C8E2E2"/>
              </a:buClr>
              <a:buSzPts val="1400"/>
              <a:buChar char="○"/>
              <a:defRPr>
                <a:solidFill>
                  <a:srgbClr val="C8E2E2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C8E2E2"/>
              </a:buClr>
              <a:buSzPts val="1400"/>
              <a:buChar char="■"/>
              <a:defRPr>
                <a:solidFill>
                  <a:srgbClr val="C8E2E2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C8E2E2"/>
              </a:buClr>
              <a:buSzPts val="1400"/>
              <a:buChar char="●"/>
              <a:defRPr>
                <a:solidFill>
                  <a:srgbClr val="C8E2E2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C8E2E2"/>
              </a:buClr>
              <a:buSzPts val="1400"/>
              <a:buChar char="○"/>
              <a:defRPr>
                <a:solidFill>
                  <a:srgbClr val="C8E2E2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C8E2E2"/>
              </a:buClr>
              <a:buSzPts val="1400"/>
              <a:buChar char="■"/>
              <a:defRPr>
                <a:solidFill>
                  <a:srgbClr val="C8E2E2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C8E2E2"/>
              </a:buClr>
              <a:buSzPts val="1400"/>
              <a:buChar char="●"/>
              <a:defRPr>
                <a:solidFill>
                  <a:srgbClr val="C8E2E2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C8E2E2"/>
              </a:buClr>
              <a:buSzPts val="1400"/>
              <a:buChar char="○"/>
              <a:defRPr>
                <a:solidFill>
                  <a:srgbClr val="C8E2E2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C8E2E2"/>
              </a:buClr>
              <a:buSzPts val="1400"/>
              <a:buChar char="■"/>
              <a:defRPr>
                <a:solidFill>
                  <a:srgbClr val="C8E2E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70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59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89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8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8302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89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7" name="Shape 37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600" cy="2280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354000" y="37936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75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468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F5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roid Serif"/>
              <a:buNone/>
              <a:defRPr sz="30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  <a:defRPr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○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■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○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■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○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verage"/>
              <a:buChar char="■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467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 algn="r">
              <a:buNone/>
              <a:defRPr sz="1467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 algn="r">
              <a:buNone/>
              <a:defRPr sz="1467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 algn="r">
              <a:buNone/>
              <a:defRPr sz="1467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 algn="r">
              <a:buNone/>
              <a:defRPr sz="1467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 algn="r">
              <a:buNone/>
              <a:defRPr sz="1467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 algn="r">
              <a:buNone/>
              <a:defRPr sz="1467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 algn="r">
              <a:buNone/>
              <a:defRPr sz="1467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 algn="r">
              <a:buNone/>
              <a:defRPr sz="1467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8073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de/docs/Web/JavaScript/Reference/Global_Objects/Float32Arra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eloper.mozilla.org/en-US/docs/Web/JavaScript/Reference/Global_Objects/TypedArray/fill" TargetMode="External"/><Relationship Id="rId4" Type="http://schemas.openxmlformats.org/officeDocument/2006/relationships/hyperlink" Target="https://developer.mozilla.org/de/docs/Web/JavaScript/Reference/Global_Objects/Float64Arra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5349425/whats-the-fastest-way-to-loop-through-an-array-in-javascrip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5349425/whats-the-fastest-way-to-loop-through-an-array-in-javascrip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5349425/whats-the-fastest-way-to-loop-through-an-array-in-javascrip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mailto:bienhuynh96@gmail.com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s231n.github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g-translator.appspo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hing-translator.appspot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hing-translator.appspot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pathy/convnetj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onvnetjs/demo/mnis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s.stanford.edu/people/karpathy/convnetjs/" TargetMode="External"/><Relationship Id="rId5" Type="http://schemas.openxmlformats.org/officeDocument/2006/relationships/hyperlink" Target="http://vision.stanford.edu/teaching/cs231n/" TargetMode="External"/><Relationship Id="rId4" Type="http://schemas.openxmlformats.org/officeDocument/2006/relationships/hyperlink" Target="http://cs.stanford.edu/people/karpathy/convnetjs/demo/cifar10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895011" y="1321067"/>
            <a:ext cx="10402000" cy="230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GB" dirty="0" err="1"/>
              <a:t>ConvNetJS</a:t>
            </a:r>
            <a:endParaRPr dirty="0"/>
          </a:p>
          <a:p>
            <a:r>
              <a:rPr lang="en-GB" sz="4800" dirty="0" err="1"/>
              <a:t>Học</a:t>
            </a:r>
            <a:r>
              <a:rPr lang="en-GB" sz="4800" dirty="0"/>
              <a:t> </a:t>
            </a:r>
            <a:r>
              <a:rPr lang="en-GB" sz="4800" dirty="0" err="1"/>
              <a:t>sâu</a:t>
            </a:r>
            <a:r>
              <a:rPr lang="en-GB" sz="4800" dirty="0"/>
              <a:t> </a:t>
            </a:r>
            <a:r>
              <a:rPr lang="en-US" sz="4800" dirty="0" err="1"/>
              <a:t>trên</a:t>
            </a:r>
            <a:r>
              <a:rPr lang="en-GB" sz="4800" dirty="0"/>
              <a:t> Browser</a:t>
            </a:r>
            <a:br>
              <a:rPr lang="en-GB" sz="4800" dirty="0"/>
            </a:br>
            <a:r>
              <a:rPr lang="en-GB" sz="4800" dirty="0"/>
              <a:t>Deep Learning in the Browser</a:t>
            </a:r>
            <a:endParaRPr sz="4800" dirty="0"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895000" y="4233168"/>
            <a:ext cx="104020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1512031-Huỳnh Cao </a:t>
            </a:r>
            <a:r>
              <a:rPr lang="en-US" dirty="0" err="1"/>
              <a:t>Biên</a:t>
            </a:r>
            <a:endParaRPr lang="en-US" dirty="0"/>
          </a:p>
          <a:p>
            <a:pPr marL="0" indent="0"/>
            <a:r>
              <a:rPr lang="en-US" dirty="0"/>
              <a:t>1512005-Nguyễn </a:t>
            </a:r>
            <a:r>
              <a:rPr lang="en-US" dirty="0" err="1"/>
              <a:t>Hoàng</a:t>
            </a:r>
            <a:r>
              <a:rPr lang="en-US" dirty="0"/>
              <a:t> Anh</a:t>
            </a:r>
            <a:endParaRPr dirty="0"/>
          </a:p>
        </p:txBody>
      </p:sp>
      <p:sp>
        <p:nvSpPr>
          <p:cNvPr id="61" name="Shape 61"/>
          <p:cNvSpPr txBox="1">
            <a:spLocks noGrp="1"/>
          </p:cNvSpPr>
          <p:nvPr>
            <p:ph type="sldNum" idx="4294967295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-GB" kern="0"/>
              <a:pPr defTabSz="1219170">
                <a:buClr>
                  <a:srgbClr val="000000"/>
                </a:buClr>
              </a:pPr>
              <a:t>1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1221792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/>
              <a:t>ConvNetJS Layers</a:t>
            </a: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74121">
              <a:lnSpc>
                <a:spcPct val="100000"/>
              </a:lnSpc>
              <a:buSzPts val="2000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Input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474121">
              <a:lnSpc>
                <a:spcPct val="100000"/>
              </a:lnSpc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Inner Product: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FC, Conv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474121">
              <a:lnSpc>
                <a:spcPct val="100000"/>
              </a:lnSpc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Pool (only max pool)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474121">
              <a:lnSpc>
                <a:spcPct val="100000"/>
              </a:lnSpc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Dropout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474121">
              <a:lnSpc>
                <a:spcPct val="100000"/>
              </a:lnSpc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Normalization: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LRN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474121">
              <a:lnSpc>
                <a:spcPct val="100000"/>
              </a:lnSpc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Loss: 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Softmax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, Regression, SVM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474121">
              <a:lnSpc>
                <a:spcPct val="100000"/>
              </a:lnSpc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Non-linearities: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ReLU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, Sigmoid, </a:t>
            </a: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Maxout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, Tanh, 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66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/>
              <a:t>ConvNetJS Training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74121">
              <a:lnSpc>
                <a:spcPct val="100000"/>
              </a:lnSpc>
              <a:buSzPts val="2000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Các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ph</a:t>
            </a:r>
            <a:r>
              <a:rPr lang="vi-VN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ư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ơng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thức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tranining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SGD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Adam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Adadelta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Adagrad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Nestrov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momentum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56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>
                <a:solidFill>
                  <a:schemeClr val="dk1"/>
                </a:solidFill>
              </a:rPr>
              <a:t>convnetjs</a:t>
            </a:r>
            <a:r>
              <a:rPr lang="en-GB"/>
              <a:t>.Net</a:t>
            </a: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lnSpc>
                <a:spcPct val="100000"/>
              </a:lnSpc>
              <a:buSzPts val="2400"/>
            </a:pPr>
            <a:r>
              <a:rPr lang="en-US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Mảng</a:t>
            </a:r>
            <a:r>
              <a:rPr lang="en-US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l</a:t>
            </a:r>
            <a:r>
              <a:rPr lang="vi-VN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ư</a:t>
            </a:r>
            <a:r>
              <a:rPr lang="en-US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u </a:t>
            </a:r>
            <a:r>
              <a:rPr lang="en-US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giữ</a:t>
            </a:r>
            <a:r>
              <a:rPr lang="en-US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các</a:t>
            </a:r>
            <a:r>
              <a:rPr lang="en-US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lớp</a:t>
            </a:r>
            <a:r>
              <a:rPr lang="en-US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Layer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507987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Net.layers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507987">
              <a:lnSpc>
                <a:spcPct val="100000"/>
              </a:lnSpc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Forward and Backward pass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507987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GB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Net.forward</a:t>
            </a: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(vol)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507987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Net.backward</a:t>
            </a: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(y)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507987">
              <a:lnSpc>
                <a:spcPct val="100000"/>
              </a:lnSpc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Import &amp; Export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507987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Net.toJSON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507987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Net.fromJSON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085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>
                <a:solidFill>
                  <a:schemeClr val="dk1"/>
                </a:solidFill>
              </a:rPr>
              <a:t>convnetjs</a:t>
            </a:r>
            <a:r>
              <a:rPr lang="en-GB"/>
              <a:t>.Layer</a:t>
            </a:r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74121">
              <a:lnSpc>
                <a:spcPct val="100000"/>
              </a:lnSpc>
              <a:buSzPts val="2000"/>
            </a:pP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Get/Set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Kích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th</a:t>
            </a:r>
            <a:r>
              <a:rPr lang="vi-VN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ư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ớc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Layer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Layer.out_sx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Layer.out_sy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Layer.out_depth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474121">
              <a:lnSpc>
                <a:spcPct val="100000"/>
              </a:lnSpc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Forward and Backward pass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Layer.forward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(vol)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Layer.backward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(y)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474121">
              <a:lnSpc>
                <a:spcPct val="100000"/>
              </a:lnSpc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</a:t>
            </a:r>
            <a:r>
              <a:rPr lang="vi-VN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ư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u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giữ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các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volum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Layer.in_act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Layer.out_act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02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/>
              <a:t>convnetjs.Vol</a:t>
            </a: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74121">
              <a:lnSpc>
                <a:spcPct val="100000"/>
              </a:lnSpc>
              <a:buSzPts val="2000"/>
            </a:pP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API get/set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các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vertor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cột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Vol.get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(x, y, d)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Vol.set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(x, y, d, value)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474121">
              <a:lnSpc>
                <a:spcPct val="100000"/>
              </a:lnSpc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Kích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th</a:t>
            </a:r>
            <a:r>
              <a:rPr lang="vi-VN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ư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ớc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của</a:t>
            </a:r>
            <a:r>
              <a:rPr lang="en-US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matrix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Vol.sx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Vol.sy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Vol.depth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474121">
              <a:lnSpc>
                <a:spcPct val="100000"/>
              </a:lnSpc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Trọng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số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và</a:t>
            </a:r>
            <a:r>
              <a:rPr lang="en-GB" sz="2667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Gradients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Vol.w</a:t>
            </a:r>
            <a:endParaRPr sz="2667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474121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667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Vol.dw</a:t>
            </a:r>
            <a:r>
              <a:rPr lang="en-GB" sz="2667" dirty="0"/>
              <a:t> </a:t>
            </a:r>
            <a:endParaRPr sz="2667" dirty="0"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584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58786">
              <a:buSzPts val="3000"/>
            </a:pPr>
            <a:r>
              <a:rPr lang="en-GB" sz="4000" u="sng" dirty="0">
                <a:solidFill>
                  <a:schemeClr val="hlink"/>
                </a:solidFill>
                <a:hlinkClick r:id="rId3"/>
              </a:rPr>
              <a:t>Float32Array</a:t>
            </a:r>
            <a:r>
              <a:rPr lang="en-GB" sz="4000" dirty="0"/>
              <a:t>, </a:t>
            </a:r>
            <a:r>
              <a:rPr lang="en-GB" sz="4000" u="sng" dirty="0">
                <a:solidFill>
                  <a:schemeClr val="hlink"/>
                </a:solidFill>
                <a:hlinkClick r:id="rId4"/>
              </a:rPr>
              <a:t>Float64Array</a:t>
            </a:r>
            <a:r>
              <a:rPr lang="en-GB" sz="4000" dirty="0"/>
              <a:t>, …</a:t>
            </a:r>
            <a:endParaRPr sz="4000" dirty="0"/>
          </a:p>
          <a:p>
            <a:pPr indent="-558786">
              <a:buSzPts val="3000"/>
            </a:pPr>
            <a:r>
              <a:rPr lang="en-US" sz="4000" dirty="0" err="1"/>
              <a:t>Có</a:t>
            </a:r>
            <a:r>
              <a:rPr lang="en-US" sz="4000" dirty="0"/>
              <a:t> </a:t>
            </a:r>
            <a:r>
              <a:rPr lang="en-US" sz="4000" dirty="0" err="1"/>
              <a:t>tốc</a:t>
            </a:r>
            <a:r>
              <a:rPr lang="en-US" sz="4000" dirty="0"/>
              <a:t> </a:t>
            </a:r>
            <a:r>
              <a:rPr lang="en-US" sz="4000" dirty="0" err="1"/>
              <a:t>độ</a:t>
            </a:r>
            <a:r>
              <a:rPr lang="en-US" sz="4000" dirty="0"/>
              <a:t> </a:t>
            </a:r>
            <a:r>
              <a:rPr lang="en-US" sz="4000" dirty="0" err="1"/>
              <a:t>truy</a:t>
            </a:r>
            <a:r>
              <a:rPr lang="en-US" sz="4000" dirty="0"/>
              <a:t> </a:t>
            </a:r>
            <a:r>
              <a:rPr lang="en-US" sz="4000" dirty="0" err="1"/>
              <a:t>xuất</a:t>
            </a:r>
            <a:r>
              <a:rPr lang="vi-VN" sz="4000" dirty="0"/>
              <a:t> nhanh để </a:t>
            </a:r>
            <a:r>
              <a:rPr lang="en-US" sz="4000" dirty="0"/>
              <a:t>I/O</a:t>
            </a:r>
            <a:r>
              <a:rPr lang="vi-VN" sz="4000" dirty="0"/>
              <a:t> các đốm màu lớn</a:t>
            </a:r>
            <a:r>
              <a:rPr lang="en-GB" sz="4000" dirty="0"/>
              <a:t> </a:t>
            </a:r>
            <a:endParaRPr sz="4000" dirty="0"/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15</a:t>
            </a:fld>
            <a:endParaRPr/>
          </a:p>
        </p:txBody>
      </p:sp>
      <p:graphicFrame>
        <p:nvGraphicFramePr>
          <p:cNvPr id="275" name="Shape 275"/>
          <p:cNvGraphicFramePr/>
          <p:nvPr>
            <p:extLst>
              <p:ext uri="{D42A27DB-BD31-4B8C-83A1-F6EECF244321}">
                <p14:modId xmlns:p14="http://schemas.microsoft.com/office/powerpoint/2010/main" val="2101480988"/>
              </p:ext>
            </p:extLst>
          </p:nvPr>
        </p:nvGraphicFramePr>
        <p:xfrm>
          <a:off x="678167" y="3691000"/>
          <a:ext cx="10793468" cy="2499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8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8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8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83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319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Array</a:t>
                      </a:r>
                      <a:endParaRPr sz="2500" b="1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Float64Array</a:t>
                      </a:r>
                      <a:endParaRPr sz="2500" b="1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b="1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Float32Array</a:t>
                      </a:r>
                      <a:endParaRPr sz="2500" b="1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19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dirty="0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Create zero filled</a:t>
                      </a:r>
                      <a:endParaRPr sz="2500" dirty="0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0.624</a:t>
                      </a:r>
                      <a:endParaRPr sz="2500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0.266</a:t>
                      </a:r>
                      <a:endParaRPr sz="2500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chemeClr val="accent5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0.139</a:t>
                      </a:r>
                      <a:endParaRPr sz="2500">
                        <a:solidFill>
                          <a:schemeClr val="accent5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19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Fill iter. / </a:t>
                      </a:r>
                      <a:r>
                        <a:rPr lang="en-GB" sz="2500" u="sng">
                          <a:solidFill>
                            <a:schemeClr val="hlink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  <a:hlinkClick r:id="rId5"/>
                        </a:rPr>
                        <a:t>method</a:t>
                      </a:r>
                      <a:endParaRPr sz="2500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0.228</a:t>
                      </a:r>
                      <a:endParaRPr sz="2500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0.228 / 0.817</a:t>
                      </a:r>
                      <a:endParaRPr sz="2500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0.270 / 0.954</a:t>
                      </a:r>
                      <a:endParaRPr sz="2500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19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Copy array</a:t>
                      </a:r>
                      <a:endParaRPr sz="2500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5.425</a:t>
                      </a:r>
                      <a:endParaRPr sz="2500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0.050</a:t>
                      </a:r>
                      <a:endParaRPr sz="2500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500" dirty="0">
                          <a:solidFill>
                            <a:schemeClr val="accent5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0.024</a:t>
                      </a:r>
                      <a:endParaRPr sz="2500" dirty="0">
                        <a:solidFill>
                          <a:schemeClr val="accent5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mảng</a:t>
            </a:r>
            <a:endParaRPr dirty="0"/>
          </a:p>
          <a:p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64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08105" y="1521556"/>
            <a:ext cx="10845958" cy="4555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var </a:t>
            </a:r>
            <a:r>
              <a:rPr lang="en-GB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sample</a:t>
            </a:r>
            <a:r>
              <a:rPr lang="en-GB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sample_training_instance</a:t>
            </a:r>
            <a:r>
              <a:rPr lang="en-GB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x =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sample.x</a:t>
            </a:r>
            <a:r>
              <a:rPr lang="en-GB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y =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sample.label</a:t>
            </a:r>
            <a:r>
              <a:rPr lang="en-GB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var</a:t>
            </a:r>
            <a:r>
              <a:rPr lang="en-GB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stats =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trainer.train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(x, y)</a:t>
            </a:r>
            <a:r>
              <a:rPr lang="en-GB" sz="20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16</a:t>
            </a:fld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r>
              <a:rPr lang="en-GB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training </a:t>
            </a:r>
            <a:r>
              <a:rPr lang="en-US" dirty="0" err="1"/>
              <a:t>và</a:t>
            </a:r>
            <a:r>
              <a:rPr lang="en-US" dirty="0"/>
              <a:t> training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dirty="0"/>
          </a:p>
        </p:txBody>
      </p:sp>
      <p:sp>
        <p:nvSpPr>
          <p:cNvPr id="284" name="Shape 284"/>
          <p:cNvSpPr txBox="1"/>
          <p:nvPr/>
        </p:nvSpPr>
        <p:spPr>
          <a:xfrm>
            <a:off x="322400" y="6195630"/>
            <a:ext cx="4933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sz="2400" u="sng" dirty="0" err="1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Stackoverflow</a:t>
            </a:r>
            <a:endParaRPr sz="2400" dirty="0"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92940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lang="en-GB" sz="28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dump_json</a:t>
            </a:r>
            <a:r>
              <a:rPr lang="en-GB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=</a:t>
            </a:r>
            <a:r>
              <a:rPr lang="en-GB" sz="28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function() </a:t>
            </a:r>
            <a:r>
              <a:rPr lang="en-GB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document.getElementById</a:t>
            </a:r>
            <a:r>
              <a:rPr lang="en-GB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-GB" sz="20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dumpjson</a:t>
            </a:r>
            <a:r>
              <a:rPr lang="en-GB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").value = </a:t>
            </a:r>
            <a:r>
              <a:rPr lang="en-GB" sz="2000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JSON.stringify</a:t>
            </a:r>
            <a:r>
              <a:rPr lang="en-GB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000" dirty="0" err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net.toJSON</a:t>
            </a:r>
            <a:r>
              <a:rPr lang="en-GB" sz="20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());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17</a:t>
            </a:fld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r>
              <a:rPr lang="en-GB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ra string JSON</a:t>
            </a:r>
            <a:endParaRPr dirty="0"/>
          </a:p>
        </p:txBody>
      </p:sp>
      <p:sp>
        <p:nvSpPr>
          <p:cNvPr id="284" name="Shape 284"/>
          <p:cNvSpPr txBox="1"/>
          <p:nvPr/>
        </p:nvSpPr>
        <p:spPr>
          <a:xfrm>
            <a:off x="322400" y="6195630"/>
            <a:ext cx="4933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sz="2400" u="sng" dirty="0" err="1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Stackoverflow</a:t>
            </a:r>
            <a:endParaRPr sz="2400" dirty="0"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774429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28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800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load_from_json</a:t>
            </a:r>
            <a:r>
              <a:rPr lang="en-GB" sz="28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28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function() </a:t>
            </a:r>
            <a:r>
              <a:rPr lang="en-GB" sz="28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jsonString</a:t>
            </a: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2400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r>
              <a:rPr lang="en-GB" sz="2400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2400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getElementById</a:t>
            </a: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-GB" sz="2400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dumpjson</a:t>
            </a: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").value;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 json = </a:t>
            </a:r>
            <a:r>
              <a:rPr lang="en-GB" sz="2400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JSON.parse</a:t>
            </a: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 dirty="0" err="1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jsonString</a:t>
            </a: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  net = </a:t>
            </a:r>
            <a:r>
              <a:rPr lang="en-GB" sz="24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convnetjs.Net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400" dirty="0" err="1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net.fromJSON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2400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GB" sz="24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800" dirty="0">
                <a:solidFill>
                  <a:srgbClr val="0066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800" dirty="0"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18</a:t>
            </a:fld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r>
              <a:rPr lang="en-GB" dirty="0"/>
              <a:t> load </a:t>
            </a:r>
            <a:r>
              <a:rPr lang="en-GB" dirty="0" err="1"/>
              <a:t>kết</a:t>
            </a:r>
            <a:r>
              <a:rPr lang="en-GB" dirty="0"/>
              <a:t> </a:t>
            </a:r>
            <a:r>
              <a:rPr lang="en-GB" dirty="0" err="1"/>
              <a:t>quả</a:t>
            </a:r>
            <a:r>
              <a:rPr lang="en-GB" dirty="0"/>
              <a:t> t</a:t>
            </a:r>
            <a:r>
              <a:rPr lang="en-US" dirty="0"/>
              <a:t>ừ File Json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CNN</a:t>
            </a:r>
            <a:endParaRPr dirty="0"/>
          </a:p>
        </p:txBody>
      </p:sp>
      <p:sp>
        <p:nvSpPr>
          <p:cNvPr id="284" name="Shape 284"/>
          <p:cNvSpPr txBox="1"/>
          <p:nvPr/>
        </p:nvSpPr>
        <p:spPr>
          <a:xfrm>
            <a:off x="322400" y="6195631"/>
            <a:ext cx="49336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sz="24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Stackoverflow</a:t>
            </a:r>
            <a:endParaRPr sz="2400"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008223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58786">
              <a:buSzPts val="3000"/>
            </a:pPr>
            <a:r>
              <a:rPr lang="en-GB" sz="4000" dirty="0" err="1"/>
              <a:t>Chậm</a:t>
            </a:r>
            <a:r>
              <a:rPr lang="en-GB" sz="4000" dirty="0"/>
              <a:t>, do </a:t>
            </a:r>
            <a:r>
              <a:rPr lang="en-GB" sz="4000" dirty="0" err="1"/>
              <a:t>tính</a:t>
            </a:r>
            <a:r>
              <a:rPr lang="en-GB" sz="4000" dirty="0"/>
              <a:t> </a:t>
            </a:r>
            <a:r>
              <a:rPr lang="en-GB" sz="4000" dirty="0" err="1"/>
              <a:t>toán</a:t>
            </a:r>
            <a:r>
              <a:rPr lang="en-GB" sz="4000" dirty="0"/>
              <a:t> </a:t>
            </a:r>
            <a:r>
              <a:rPr lang="en-GB" sz="4000" dirty="0" err="1"/>
              <a:t>tuần</a:t>
            </a:r>
            <a:r>
              <a:rPr lang="en-GB" sz="4000" dirty="0"/>
              <a:t> </a:t>
            </a:r>
            <a:r>
              <a:rPr lang="en-GB" sz="4000" dirty="0" err="1"/>
              <a:t>tự</a:t>
            </a:r>
            <a:endParaRPr sz="4000" dirty="0"/>
          </a:p>
          <a:p>
            <a:pPr indent="-558786">
              <a:buSzPts val="3000"/>
            </a:pPr>
            <a:r>
              <a:rPr lang="en-GB" sz="4000" dirty="0" err="1"/>
              <a:t>Cấu</a:t>
            </a:r>
            <a:r>
              <a:rPr lang="en-GB" sz="4000" dirty="0"/>
              <a:t> </a:t>
            </a:r>
            <a:r>
              <a:rPr lang="en-GB" sz="4000" dirty="0" err="1"/>
              <a:t>trúc</a:t>
            </a:r>
            <a:r>
              <a:rPr lang="en-GB" sz="4000" dirty="0"/>
              <a:t> Layer </a:t>
            </a:r>
            <a:r>
              <a:rPr lang="en-GB" sz="4000" dirty="0" err="1"/>
              <a:t>là</a:t>
            </a:r>
            <a:r>
              <a:rPr lang="en-GB" sz="4000" dirty="0"/>
              <a:t> </a:t>
            </a:r>
            <a:r>
              <a:rPr lang="en-GB" sz="4000" dirty="0" err="1"/>
              <a:t>một</a:t>
            </a:r>
            <a:r>
              <a:rPr lang="en-GB" sz="4000" dirty="0"/>
              <a:t> </a:t>
            </a:r>
            <a:r>
              <a:rPr lang="en-GB" sz="4000" dirty="0" err="1"/>
              <a:t>mảng</a:t>
            </a:r>
            <a:r>
              <a:rPr lang="en-GB" sz="4000" dirty="0"/>
              <a:t> </a:t>
            </a:r>
            <a:r>
              <a:rPr lang="en-GB" sz="4000" dirty="0" err="1"/>
              <a:t>liên</a:t>
            </a:r>
            <a:r>
              <a:rPr lang="en-GB" sz="4000" dirty="0"/>
              <a:t> </a:t>
            </a:r>
            <a:r>
              <a:rPr lang="en-GB" sz="4000" dirty="0" err="1"/>
              <a:t>tục</a:t>
            </a:r>
            <a:r>
              <a:rPr lang="en-GB" sz="4000" dirty="0"/>
              <a:t>(</a:t>
            </a:r>
            <a:r>
              <a:rPr lang="en-GB" sz="4000" dirty="0" err="1"/>
              <a:t>Không</a:t>
            </a:r>
            <a:r>
              <a:rPr lang="en-GB" sz="4000" dirty="0"/>
              <a:t> </a:t>
            </a:r>
            <a:r>
              <a:rPr lang="en-GB" sz="4000" dirty="0" err="1"/>
              <a:t>có</a:t>
            </a:r>
            <a:r>
              <a:rPr lang="en-GB" sz="4000" dirty="0"/>
              <a:t> module </a:t>
            </a:r>
            <a:r>
              <a:rPr lang="en-GB" sz="4000" dirty="0" err="1"/>
              <a:t>kh</a:t>
            </a:r>
            <a:r>
              <a:rPr lang="en-US" sz="4000" dirty="0" err="1"/>
              <a:t>ởi</a:t>
            </a:r>
            <a:r>
              <a:rPr lang="en-US" sz="4000" dirty="0"/>
              <a:t> </a:t>
            </a:r>
            <a:r>
              <a:rPr lang="en-US" sz="4000" dirty="0" err="1"/>
              <a:t>động</a:t>
            </a:r>
            <a:r>
              <a:rPr lang="en-GB" sz="4000" dirty="0"/>
              <a:t>)</a:t>
            </a:r>
            <a:endParaRPr sz="4000" dirty="0"/>
          </a:p>
          <a:p>
            <a:pPr indent="-558786">
              <a:buSzPts val="3000"/>
            </a:pPr>
            <a:r>
              <a:rPr lang="en-GB" sz="4000" dirty="0"/>
              <a:t>Gi</a:t>
            </a:r>
            <a:r>
              <a:rPr lang="en-US" sz="4000" dirty="0" err="1"/>
              <a:t>ới</a:t>
            </a:r>
            <a:r>
              <a:rPr lang="en-US" sz="4000" dirty="0"/>
              <a:t> </a:t>
            </a:r>
            <a:r>
              <a:rPr lang="en-US" sz="4000" dirty="0" err="1"/>
              <a:t>hạn</a:t>
            </a:r>
            <a:r>
              <a:rPr lang="en-US" sz="4000" dirty="0"/>
              <a:t> </a:t>
            </a:r>
            <a:r>
              <a:rPr lang="en-US" sz="4000" dirty="0" err="1"/>
              <a:t>bộ</a:t>
            </a:r>
            <a:r>
              <a:rPr lang="en-US" sz="4000" dirty="0"/>
              <a:t> </a:t>
            </a:r>
            <a:r>
              <a:rPr lang="en-US" sz="4000" dirty="0" err="1"/>
              <a:t>nhớ</a:t>
            </a:r>
            <a:r>
              <a:rPr lang="en-US" sz="4000" dirty="0"/>
              <a:t> </a:t>
            </a:r>
            <a:r>
              <a:rPr lang="en-US" sz="4000" dirty="0" err="1"/>
              <a:t>trên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r>
              <a:rPr lang="en-US" sz="4000" dirty="0"/>
              <a:t> </a:t>
            </a:r>
            <a:r>
              <a:rPr lang="en-US" sz="4000" dirty="0" err="1"/>
              <a:t>duyệt</a:t>
            </a:r>
            <a:endParaRPr sz="4000" dirty="0"/>
          </a:p>
        </p:txBody>
      </p:sp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 err="1"/>
              <a:t>Một</a:t>
            </a:r>
            <a:r>
              <a:rPr lang="en-GB" dirty="0"/>
              <a:t> </a:t>
            </a:r>
            <a:r>
              <a:rPr lang="en-GB" dirty="0" err="1"/>
              <a:t>vài</a:t>
            </a:r>
            <a:r>
              <a:rPr lang="en-GB" dirty="0"/>
              <a:t> </a:t>
            </a:r>
            <a:r>
              <a:rPr lang="en-GB" dirty="0" err="1"/>
              <a:t>nh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GB" dirty="0" err="1"/>
              <a:t>ConvNetJS</a:t>
            </a:r>
            <a:endParaRPr dirty="0"/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02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dirty="0" err="1"/>
              <a:t>Cài</a:t>
            </a:r>
            <a:r>
              <a:rPr lang="en-GB" dirty="0"/>
              <a:t> </a:t>
            </a:r>
            <a:r>
              <a:rPr lang="en-GB" dirty="0" err="1"/>
              <a:t>đặt</a:t>
            </a:r>
            <a:r>
              <a:rPr lang="en-GB" dirty="0"/>
              <a:t> </a:t>
            </a:r>
            <a:r>
              <a:rPr lang="en-GB" dirty="0" err="1"/>
              <a:t>mạng</a:t>
            </a:r>
            <a:r>
              <a:rPr lang="en-GB" dirty="0"/>
              <a:t> </a:t>
            </a:r>
            <a:r>
              <a:rPr lang="en-GB" dirty="0" err="1"/>
              <a:t>học</a:t>
            </a:r>
            <a:r>
              <a:rPr lang="en-GB" dirty="0"/>
              <a:t> </a:t>
            </a:r>
            <a:r>
              <a:rPr lang="en-GB" dirty="0" err="1"/>
              <a:t>sâu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5 </a:t>
            </a:r>
            <a:r>
              <a:rPr lang="en-GB" dirty="0" err="1"/>
              <a:t>phút</a:t>
            </a:r>
            <a:endParaRPr dirty="0"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8064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C13B-5A92-4024-BCE1-A3988FC69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720615-EE17-41D5-9BE9-F19B49C93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01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D759-2C07-4D0B-96D4-44E2D54F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1ECFD-0DFA-4FC0-8AD5-E0CD01B89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layer_defs</a:t>
            </a:r>
            <a:r>
              <a:rPr lang="en-US" dirty="0"/>
              <a:t> = [];</a:t>
            </a:r>
          </a:p>
          <a:p>
            <a:r>
              <a:rPr lang="en-US" dirty="0" err="1"/>
              <a:t>layer_defs.push</a:t>
            </a:r>
            <a:r>
              <a:rPr lang="en-US" dirty="0"/>
              <a:t>({</a:t>
            </a:r>
            <a:r>
              <a:rPr lang="en-US" dirty="0" err="1"/>
              <a:t>type:'input</a:t>
            </a:r>
            <a:r>
              <a:rPr lang="en-US" dirty="0"/>
              <a:t>', out_sx:24, out_sy:24, out_depth:1});</a:t>
            </a:r>
          </a:p>
          <a:p>
            <a:r>
              <a:rPr lang="en-US" dirty="0" err="1"/>
              <a:t>layer_defs.push</a:t>
            </a:r>
            <a:r>
              <a:rPr lang="en-US" dirty="0"/>
              <a:t>({</a:t>
            </a:r>
            <a:r>
              <a:rPr lang="en-US" dirty="0" err="1"/>
              <a:t>type:'conv</a:t>
            </a:r>
            <a:r>
              <a:rPr lang="en-US" dirty="0"/>
              <a:t>', sx:5, filters:8, stride:1, pad:2, activation:'</a:t>
            </a:r>
            <a:r>
              <a:rPr lang="en-US" dirty="0" err="1"/>
              <a:t>relu</a:t>
            </a:r>
            <a:r>
              <a:rPr lang="en-US" dirty="0"/>
              <a:t>'});</a:t>
            </a:r>
          </a:p>
          <a:p>
            <a:r>
              <a:rPr lang="en-US" dirty="0" err="1"/>
              <a:t>layer_defs.push</a:t>
            </a:r>
            <a:r>
              <a:rPr lang="en-US" dirty="0"/>
              <a:t>({</a:t>
            </a:r>
            <a:r>
              <a:rPr lang="en-US" dirty="0" err="1"/>
              <a:t>type:'pool</a:t>
            </a:r>
            <a:r>
              <a:rPr lang="en-US" dirty="0"/>
              <a:t>', sx:2, stride:2});</a:t>
            </a:r>
          </a:p>
          <a:p>
            <a:r>
              <a:rPr lang="en-US" dirty="0" err="1"/>
              <a:t>layer_defs.push</a:t>
            </a:r>
            <a:r>
              <a:rPr lang="en-US" dirty="0"/>
              <a:t>({</a:t>
            </a:r>
            <a:r>
              <a:rPr lang="en-US" dirty="0" err="1"/>
              <a:t>type:'conv</a:t>
            </a:r>
            <a:r>
              <a:rPr lang="en-US" dirty="0"/>
              <a:t>', sx:5, filters:16, stride:1, pad:2, activation:'</a:t>
            </a:r>
            <a:r>
              <a:rPr lang="en-US" dirty="0" err="1"/>
              <a:t>relu</a:t>
            </a:r>
            <a:r>
              <a:rPr lang="en-US" dirty="0"/>
              <a:t>'});</a:t>
            </a:r>
          </a:p>
          <a:p>
            <a:r>
              <a:rPr lang="en-US" dirty="0" err="1"/>
              <a:t>layer_defs.push</a:t>
            </a:r>
            <a:r>
              <a:rPr lang="en-US" dirty="0"/>
              <a:t>({</a:t>
            </a:r>
            <a:r>
              <a:rPr lang="en-US" dirty="0" err="1"/>
              <a:t>type:'pool</a:t>
            </a:r>
            <a:r>
              <a:rPr lang="en-US" dirty="0"/>
              <a:t>', sx:3, stride:3});</a:t>
            </a:r>
          </a:p>
          <a:p>
            <a:r>
              <a:rPr lang="en-US" dirty="0" err="1"/>
              <a:t>layer_defs.push</a:t>
            </a:r>
            <a:r>
              <a:rPr lang="en-US" dirty="0"/>
              <a:t>({type:'</a:t>
            </a:r>
            <a:r>
              <a:rPr lang="en-US" dirty="0" err="1"/>
              <a:t>softmax</a:t>
            </a:r>
            <a:r>
              <a:rPr lang="en-US" dirty="0"/>
              <a:t>', num_classes:10});</a:t>
            </a:r>
          </a:p>
          <a:p>
            <a:endParaRPr lang="en-US" dirty="0"/>
          </a:p>
          <a:p>
            <a:r>
              <a:rPr lang="en-US" dirty="0"/>
              <a:t>net = new </a:t>
            </a:r>
            <a:r>
              <a:rPr lang="en-US" dirty="0" err="1"/>
              <a:t>convnetjs.Net</a:t>
            </a:r>
            <a:r>
              <a:rPr lang="en-US" dirty="0"/>
              <a:t>();</a:t>
            </a:r>
          </a:p>
          <a:p>
            <a:r>
              <a:rPr lang="en-US" dirty="0" err="1"/>
              <a:t>net.makeLayers</a:t>
            </a:r>
            <a:r>
              <a:rPr lang="en-US" dirty="0"/>
              <a:t>(</a:t>
            </a:r>
            <a:r>
              <a:rPr lang="en-US" dirty="0" err="1"/>
              <a:t>layer_defs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trainer = new </a:t>
            </a:r>
            <a:r>
              <a:rPr lang="en-US" dirty="0" err="1"/>
              <a:t>convnetjs.SGDTrainer</a:t>
            </a:r>
            <a:r>
              <a:rPr lang="en-US" dirty="0"/>
              <a:t>(net, {method:'</a:t>
            </a:r>
            <a:r>
              <a:rPr lang="en-US" dirty="0" err="1"/>
              <a:t>adadelta</a:t>
            </a:r>
            <a:r>
              <a:rPr lang="en-US" dirty="0"/>
              <a:t>', batch_size:20, l2_decay:0.001});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BE42C-549A-40FB-81BA-EC1C4977C3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68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B23D4-1479-4981-BD0C-1BD43CF9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17" y="97159"/>
            <a:ext cx="10469600" cy="984464"/>
          </a:xfrm>
        </p:spPr>
        <p:txBody>
          <a:bodyPr/>
          <a:lstStyle/>
          <a:p>
            <a:pPr algn="l"/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0CAF3-0CB2-41F6-A4F8-E3C4D1F0E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08321-50E0-4A36-AC94-36453338E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63" t="7251" r="29313" b="7135"/>
          <a:stretch/>
        </p:blipFill>
        <p:spPr>
          <a:xfrm>
            <a:off x="6737538" y="681227"/>
            <a:ext cx="5181746" cy="6020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12C32-DB5D-432C-B8E3-71AFBEC7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538" y="174924"/>
            <a:ext cx="2324100" cy="2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C8503-5173-46DC-A6A8-1C7C45D6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64" y="6003220"/>
            <a:ext cx="6067425" cy="476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7AB55-5521-4798-A688-73D9D327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65" y="956340"/>
            <a:ext cx="6067424" cy="2276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B2458-33D0-4698-A8EE-44B599776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65" y="3292730"/>
            <a:ext cx="6067424" cy="25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B23D4-1479-4981-BD0C-1BD43CF9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33" y="115423"/>
            <a:ext cx="10469600" cy="514615"/>
          </a:xfrm>
        </p:spPr>
        <p:txBody>
          <a:bodyPr/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0CAF3-0CB2-41F6-A4F8-E3C4D1F0E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11665-9DE9-4839-AB91-FBE8CEC6C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1" b="3275"/>
          <a:stretch/>
        </p:blipFill>
        <p:spPr>
          <a:xfrm>
            <a:off x="599133" y="721893"/>
            <a:ext cx="10972800" cy="61361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0B0057-D006-471A-BD6C-DEDCDA918D06}"/>
              </a:ext>
            </a:extLst>
          </p:cNvPr>
          <p:cNvSpPr/>
          <p:nvPr/>
        </p:nvSpPr>
        <p:spPr>
          <a:xfrm>
            <a:off x="599134" y="721894"/>
            <a:ext cx="5970632" cy="6136106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416F-822C-4FBF-80DF-E9818EAE5F2B}"/>
              </a:ext>
            </a:extLst>
          </p:cNvPr>
          <p:cNvSpPr/>
          <p:nvPr/>
        </p:nvSpPr>
        <p:spPr>
          <a:xfrm>
            <a:off x="6569766" y="721894"/>
            <a:ext cx="5023100" cy="2707106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6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B23D4-1479-4981-BD0C-1BD43CF9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33" y="115423"/>
            <a:ext cx="10469600" cy="514615"/>
          </a:xfrm>
        </p:spPr>
        <p:txBody>
          <a:bodyPr/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0CAF3-0CB2-41F6-A4F8-E3C4D1F0E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5CD82-050B-4802-A9A7-C7576CB2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769695"/>
            <a:ext cx="81153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1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B23D4-1479-4981-BD0C-1BD43CF9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33" y="115423"/>
            <a:ext cx="10469600" cy="1148000"/>
          </a:xfrm>
        </p:spPr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0CAF3-0CB2-41F6-A4F8-E3C4D1F0E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543A0-6E39-4E09-BEB0-B4779FBD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21" y="2066459"/>
            <a:ext cx="76581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6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B23D4-1479-4981-BD0C-1BD43CF9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33" y="115423"/>
            <a:ext cx="10469600" cy="1148000"/>
          </a:xfrm>
        </p:spPr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0CAF3-0CB2-41F6-A4F8-E3C4D1F0E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9D267-9BB3-433B-A805-28687FE25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" b="4600"/>
          <a:stretch/>
        </p:blipFill>
        <p:spPr>
          <a:xfrm>
            <a:off x="2314575" y="1644316"/>
            <a:ext cx="7562850" cy="34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52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B23D4-1479-4981-BD0C-1BD43CF9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33" y="115423"/>
            <a:ext cx="10469600" cy="1148000"/>
          </a:xfrm>
        </p:spPr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0CAF3-0CB2-41F6-A4F8-E3C4D1F0E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C4283-A4DC-41E3-BDEF-8D661143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347787"/>
            <a:ext cx="76485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35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B23D4-1479-4981-BD0C-1BD43CF9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33" y="115423"/>
            <a:ext cx="10469600" cy="1148000"/>
          </a:xfrm>
        </p:spPr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0CAF3-0CB2-41F6-A4F8-E3C4D1F0E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1BC2A8D7-7D41-4A4F-873D-BD8C71FEF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7" t="53216" r="28948" b="10410"/>
          <a:stretch/>
        </p:blipFill>
        <p:spPr>
          <a:xfrm>
            <a:off x="970548" y="1257834"/>
            <a:ext cx="4620127" cy="2494547"/>
          </a:xfrm>
          <a:prstGeom prst="rect">
            <a:avLst/>
          </a:prstGeom>
        </p:spPr>
      </p:pic>
      <p:pic>
        <p:nvPicPr>
          <p:cNvPr id="8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3A59FF2-0999-4269-A77A-D0211AA45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18341" r="29166" b="45285"/>
          <a:stretch/>
        </p:blipFill>
        <p:spPr>
          <a:xfrm>
            <a:off x="5991727" y="1257834"/>
            <a:ext cx="4620128" cy="2494547"/>
          </a:xfrm>
          <a:prstGeom prst="rect">
            <a:avLst/>
          </a:prstGeom>
        </p:spPr>
      </p:pic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DD80051-8A16-4798-A567-7A5282056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9" t="55556" r="29386" b="8070"/>
          <a:stretch/>
        </p:blipFill>
        <p:spPr>
          <a:xfrm>
            <a:off x="3681663" y="4009198"/>
            <a:ext cx="4620128" cy="24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0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4B23D4-1479-4981-BD0C-1BD43CF9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33" y="115423"/>
            <a:ext cx="10469600" cy="1148000"/>
          </a:xfrm>
        </p:spPr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0CAF3-0CB2-41F6-A4F8-E3C4D1F0E0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6" name="Picture 5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DCFF6291-4A94-44F9-8A3F-109E0DFD6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4" t="12983" r="29898" b="48070"/>
          <a:stretch/>
        </p:blipFill>
        <p:spPr>
          <a:xfrm>
            <a:off x="1018674" y="1171073"/>
            <a:ext cx="4523875" cy="2671011"/>
          </a:xfrm>
          <a:prstGeom prst="rect">
            <a:avLst/>
          </a:prstGeom>
        </p:spPr>
      </p:pic>
      <p:pic>
        <p:nvPicPr>
          <p:cNvPr id="9" name="Picture 8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AF9FD884-50AE-401B-9DB1-1C587E906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2" t="18422" r="29313" b="44796"/>
          <a:stretch/>
        </p:blipFill>
        <p:spPr>
          <a:xfrm>
            <a:off x="5839327" y="1171073"/>
            <a:ext cx="4620126" cy="2671011"/>
          </a:xfrm>
          <a:prstGeom prst="rect">
            <a:avLst/>
          </a:prstGeom>
        </p:spPr>
      </p:pic>
      <p:pic>
        <p:nvPicPr>
          <p:cNvPr id="12" name="Picture 11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35498792-DF58-4B7B-B0F4-49655CF23F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5" t="55205" r="29240" b="6784"/>
          <a:stretch/>
        </p:blipFill>
        <p:spPr>
          <a:xfrm>
            <a:off x="3593432" y="3977112"/>
            <a:ext cx="4620126" cy="26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05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/>
              <a:t>Image Classification</a:t>
            </a:r>
            <a:endParaRPr dirty="0"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3</a:t>
            </a:fld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322400" y="6195631"/>
            <a:ext cx="49336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sz="24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CS231n Github</a:t>
            </a:r>
            <a:endParaRPr sz="2400"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867" y="1608033"/>
            <a:ext cx="9353333" cy="4296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915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A2A15A-DBB5-4C29-9A9D-DD9C7145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1357FB-7C9A-4C53-9FCD-0D3408AF7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http://brohrer.github.io/how_convolutional_neural_networks_work.html</a:t>
            </a:r>
          </a:p>
          <a:p>
            <a:r>
              <a:rPr lang="en-US" dirty="0"/>
              <a:t>http://cs231n.github.io/convolutional-networks/</a:t>
            </a:r>
          </a:p>
          <a:p>
            <a:r>
              <a:rPr lang="en-US" dirty="0"/>
              <a:t>http://ufldl.stanford.edu/tutorial/supervised/SoftmaxRegression/</a:t>
            </a:r>
          </a:p>
          <a:p>
            <a:r>
              <a:rPr lang="en-US" dirty="0"/>
              <a:t>https://viennajs.org</a:t>
            </a:r>
          </a:p>
          <a:p>
            <a:r>
              <a:rPr lang="en-US" dirty="0"/>
              <a:t>https://tutorialzine.com/2017/04/10-machine-learning-examples-in-javascript</a:t>
            </a:r>
          </a:p>
          <a:p>
            <a:r>
              <a:rPr lang="en-US" dirty="0"/>
              <a:t>https://docs.google.com/presentation/d/1bLk23AF2lhH7t91vkW9HS-pYTYdNRriW-pjkC1GnK9E/edit#slide=id.p</a:t>
            </a:r>
          </a:p>
          <a:p>
            <a:r>
              <a:rPr lang="en-US" dirty="0"/>
              <a:t>https://en.wikipedia.org/wiki/Softmax_function</a:t>
            </a:r>
          </a:p>
          <a:p>
            <a:r>
              <a:rPr lang="en-US" dirty="0"/>
              <a:t>http://www.aleagpu.com/release/3_0_4/doc/installation.html#deployment_considerations</a:t>
            </a:r>
          </a:p>
          <a:p>
            <a:r>
              <a:rPr lang="en-US" dirty="0"/>
              <a:t>https://github.com/BrainJS/brain.js/blob/develop/dist/train-stream.js</a:t>
            </a:r>
          </a:p>
          <a:p>
            <a:r>
              <a:rPr lang="en-US" dirty="0"/>
              <a:t>https://github.com/dmotz/thing-translator</a:t>
            </a:r>
          </a:p>
          <a:p>
            <a:r>
              <a:rPr lang="en-US" dirty="0"/>
              <a:t>http://deeplearning.net/tutorial/gettingstarted.html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9B6DB-E089-4783-A589-774DBC3E39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678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4043" y="2461105"/>
            <a:ext cx="2752716" cy="150814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THANK YOU FOR LISTENING!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77853" y="4327859"/>
            <a:ext cx="4134332" cy="1708130"/>
          </a:xfrm>
        </p:spPr>
        <p:txBody>
          <a:bodyPr/>
          <a:lstStyle/>
          <a:p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bienhuynh96@gmail.com</a:t>
            </a:r>
            <a:endParaRPr lang="en-US" sz="2000" dirty="0"/>
          </a:p>
          <a:p>
            <a:r>
              <a:rPr lang="en-US" sz="2000" dirty="0" err="1"/>
              <a:t>Facebook:fb.com</a:t>
            </a:r>
            <a:r>
              <a:rPr lang="en-US" sz="2000" dirty="0"/>
              <a:t>/huynhcaobien96</a:t>
            </a:r>
          </a:p>
          <a:p>
            <a:r>
              <a:rPr lang="en-US" sz="2000" dirty="0">
                <a:solidFill>
                  <a:srgbClr val="0070C0"/>
                </a:solidFill>
              </a:rPr>
              <a:t>___________________________</a:t>
            </a:r>
          </a:p>
        </p:txBody>
      </p:sp>
      <p:pic>
        <p:nvPicPr>
          <p:cNvPr id="6" name="Picture 5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3851C18F-B9E4-49EC-8E6D-41F71E85E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6" t="8287" r="17050" b="6082"/>
          <a:stretch/>
        </p:blipFill>
        <p:spPr>
          <a:xfrm>
            <a:off x="9436248" y="0"/>
            <a:ext cx="2752716" cy="6858000"/>
          </a:xfrm>
          <a:prstGeom prst="rect">
            <a:avLst/>
          </a:prstGeom>
        </p:spPr>
      </p:pic>
      <p:pic>
        <p:nvPicPr>
          <p:cNvPr id="8" name="Picture 7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44262453-5E86-4745-A012-D32FD9B1E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5" t="17896" r="66454" b="13567"/>
          <a:stretch/>
        </p:blipFill>
        <p:spPr>
          <a:xfrm>
            <a:off x="0" y="0"/>
            <a:ext cx="2388279" cy="685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951D389-932C-4C20-91AA-2FA91E2089AD}"/>
              </a:ext>
            </a:extLst>
          </p:cNvPr>
          <p:cNvSpPr txBox="1">
            <a:spLocks/>
          </p:cNvSpPr>
          <p:nvPr/>
        </p:nvSpPr>
        <p:spPr>
          <a:xfrm>
            <a:off x="2388278" y="245144"/>
            <a:ext cx="4758481" cy="207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" pitchFamily="2" charset="2"/>
              <a:buNone/>
              <a:defRPr sz="313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None/>
              <a:defRPr sz="1961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227209" marR="0" lvl="2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None/>
              <a:tabLst/>
              <a:defRPr sz="1961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451306" marR="0" lvl="3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None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672290" marR="0" lvl="4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None/>
              <a:tabLst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■"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○"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verage"/>
              <a:buChar char="■"/>
              <a:defRPr sz="1867" b="0" i="0" u="none" strike="noStrike" cap="non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sz="1800" kern="0" dirty="0">
                <a:solidFill>
                  <a:srgbClr val="0070C0"/>
                </a:solidFill>
              </a:rPr>
              <a:t>________________________________</a:t>
            </a:r>
          </a:p>
          <a:p>
            <a:r>
              <a:rPr lang="en-US" sz="1800" kern="0" dirty="0"/>
              <a:t>Email:1512005@student.hcmus.edu.vn</a:t>
            </a:r>
          </a:p>
          <a:p>
            <a:r>
              <a:rPr lang="en-US" sz="1800" dirty="0" err="1"/>
              <a:t>Facebook:fb.com</a:t>
            </a:r>
            <a:r>
              <a:rPr lang="en-US" sz="1800" dirty="0"/>
              <a:t>/tianangthang7</a:t>
            </a:r>
          </a:p>
          <a:p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24238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4</a:t>
            </a:fld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468" y="1454601"/>
            <a:ext cx="6415067" cy="4706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322400" y="6195631"/>
            <a:ext cx="49336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sz="24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CS231n Github</a:t>
            </a:r>
            <a:endParaRPr sz="2400"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78518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15600" y="359569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5</a:t>
            </a:fld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322400" y="6195631"/>
            <a:ext cx="49336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sz="2400" u="sng" dirty="0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</a:rPr>
              <a:t>Thing </a:t>
            </a:r>
            <a:r>
              <a:rPr lang="en-US" b="1" dirty="0">
                <a:hlinkClick r:id="rId3"/>
              </a:rPr>
              <a:t>Translator</a:t>
            </a:r>
            <a:endParaRPr sz="2400" dirty="0"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9" name="Picture 8" descr="A hand holding a cellphone&#10;&#10;Description generated with very high confidence">
            <a:extLst>
              <a:ext uri="{FF2B5EF4-FFF2-40B4-BE49-F238E27FC236}">
                <a16:creationId xmlns:a16="http://schemas.microsoft.com/office/drawing/2014/main" id="{4EB66BA4-BF19-4CD2-83E6-7597A98D5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659" y="1305232"/>
            <a:ext cx="7936035" cy="446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5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15600" y="359569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6</a:t>
            </a:fld>
            <a:endParaRPr/>
          </a:p>
        </p:txBody>
      </p:sp>
      <p:pic>
        <p:nvPicPr>
          <p:cNvPr id="11" name="Picture 10" descr="A picture containing indoor, sitting, apple, doughnut&#10;&#10;Description generated with high confidence">
            <a:extLst>
              <a:ext uri="{FF2B5EF4-FFF2-40B4-BE49-F238E27FC236}">
                <a16:creationId xmlns:a16="http://schemas.microsoft.com/office/drawing/2014/main" id="{6F3E4CA8-E77B-414B-9C8C-1EC699A50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17" y="1386970"/>
            <a:ext cx="7644062" cy="4299785"/>
          </a:xfrm>
          <a:prstGeom prst="rect">
            <a:avLst/>
          </a:prstGeom>
        </p:spPr>
      </p:pic>
      <p:sp>
        <p:nvSpPr>
          <p:cNvPr id="7" name="Shape 114">
            <a:extLst>
              <a:ext uri="{FF2B5EF4-FFF2-40B4-BE49-F238E27FC236}">
                <a16:creationId xmlns:a16="http://schemas.microsoft.com/office/drawing/2014/main" id="{A6C91C90-173F-44CF-91FC-7AFEADA879A9}"/>
              </a:ext>
            </a:extLst>
          </p:cNvPr>
          <p:cNvSpPr txBox="1"/>
          <p:nvPr/>
        </p:nvSpPr>
        <p:spPr>
          <a:xfrm>
            <a:off x="282295" y="6241344"/>
            <a:ext cx="4933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sz="2400" u="sng" dirty="0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</a:rPr>
              <a:t>Thing </a:t>
            </a:r>
            <a:r>
              <a:rPr lang="en-US" b="1" dirty="0">
                <a:hlinkClick r:id="rId4"/>
              </a:rPr>
              <a:t>Translator</a:t>
            </a:r>
            <a:endParaRPr sz="2400" dirty="0"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82905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15600" y="359569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 err="1"/>
              <a:t>Ví</a:t>
            </a:r>
            <a:r>
              <a:rPr lang="en-GB" dirty="0"/>
              <a:t> </a:t>
            </a:r>
            <a:r>
              <a:rPr lang="en-GB" dirty="0" err="1"/>
              <a:t>dụ</a:t>
            </a:r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79F04-A599-4721-A36A-EE84E042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36" y="809063"/>
            <a:ext cx="5239874" cy="5239874"/>
          </a:xfrm>
          <a:prstGeom prst="rect">
            <a:avLst/>
          </a:prstGeom>
        </p:spPr>
      </p:pic>
      <p:sp>
        <p:nvSpPr>
          <p:cNvPr id="8" name="Shape 114">
            <a:extLst>
              <a:ext uri="{FF2B5EF4-FFF2-40B4-BE49-F238E27FC236}">
                <a16:creationId xmlns:a16="http://schemas.microsoft.com/office/drawing/2014/main" id="{6A9A74FB-81D3-43A8-8F7C-7414778EF903}"/>
              </a:ext>
            </a:extLst>
          </p:cNvPr>
          <p:cNvSpPr txBox="1"/>
          <p:nvPr/>
        </p:nvSpPr>
        <p:spPr>
          <a:xfrm>
            <a:off x="282295" y="6241344"/>
            <a:ext cx="4933600" cy="5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sz="2400" u="sng" dirty="0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</a:rPr>
              <a:t>Thing </a:t>
            </a:r>
            <a:r>
              <a:rPr lang="en-US" b="1" dirty="0">
                <a:hlinkClick r:id="rId4"/>
              </a:rPr>
              <a:t>Translator</a:t>
            </a:r>
            <a:endParaRPr sz="2400" dirty="0"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93044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GB" dirty="0" err="1"/>
              <a:t>ConvNetJS</a:t>
            </a:r>
            <a:r>
              <a:rPr lang="en-GB" dirty="0"/>
              <a:t> API</a:t>
            </a:r>
            <a:endParaRPr sz="2400" dirty="0"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8</a:t>
            </a:fld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322400" y="6195631"/>
            <a:ext cx="49336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sz="24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Github by Andrej Karpathy</a:t>
            </a:r>
            <a:endParaRPr sz="2400"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5" name="Shape 223">
            <a:extLst>
              <a:ext uri="{FF2B5EF4-FFF2-40B4-BE49-F238E27FC236}">
                <a16:creationId xmlns:a16="http://schemas.microsoft.com/office/drawing/2014/main" id="{799002C2-096A-42AD-AE50-B186626217A1}"/>
              </a:ext>
            </a:extLst>
          </p:cNvPr>
          <p:cNvSpPr txBox="1">
            <a:spLocks/>
          </p:cNvSpPr>
          <p:nvPr/>
        </p:nvSpPr>
        <p:spPr>
          <a:xfrm>
            <a:off x="3148916" y="2044873"/>
            <a:ext cx="5754453" cy="81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Droid Serif"/>
              <a:buNone/>
              <a:defRPr sz="4800" b="0" i="0" u="none" strike="noStrike" cap="none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kern="0" dirty="0"/>
              <a:t>Th</a:t>
            </a:r>
            <a:r>
              <a:rPr lang="vi-VN" kern="0" dirty="0"/>
              <a:t>ư</a:t>
            </a:r>
            <a:r>
              <a:rPr lang="en-US" kern="0" dirty="0"/>
              <a:t> </a:t>
            </a:r>
            <a:r>
              <a:rPr lang="en-US" kern="0" dirty="0" err="1"/>
              <a:t>viện</a:t>
            </a:r>
            <a:endParaRPr lang="en-GB" sz="2400" kern="0" dirty="0"/>
          </a:p>
        </p:txBody>
      </p:sp>
    </p:spTree>
    <p:extLst>
      <p:ext uri="{BB962C8B-B14F-4D97-AF65-F5344CB8AC3E}">
        <p14:creationId xmlns:p14="http://schemas.microsoft.com/office/powerpoint/2010/main" val="197062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>
                <a:solidFill>
                  <a:schemeClr val="dk1"/>
                </a:solidFill>
              </a:rPr>
              <a:t>Convolutional Neural Net</a:t>
            </a:r>
            <a:r>
              <a:rPr lang="en-US" dirty="0">
                <a:solidFill>
                  <a:schemeClr val="dk1"/>
                </a:solidFill>
              </a:rPr>
              <a:t>work (CNN) </a:t>
            </a:r>
            <a:r>
              <a:rPr lang="en-US" dirty="0" err="1">
                <a:solidFill>
                  <a:schemeClr val="dk1"/>
                </a:solidFill>
              </a:rPr>
              <a:t>trên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trình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duyệt</a:t>
            </a:r>
            <a:endParaRPr dirty="0"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507987">
              <a:lnSpc>
                <a:spcPct val="100000"/>
              </a:lnSpc>
              <a:buSzPts val="2400"/>
            </a:pP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Network </a:t>
            </a:r>
            <a:r>
              <a:rPr lang="en-GB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và</a:t>
            </a: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Layers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507987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including Conv, Pool, etc.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507987">
              <a:lnSpc>
                <a:spcPct val="100000"/>
              </a:lnSpc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Network Training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1" indent="-507987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Including SGD, momentum, etc.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507987">
              <a:lnSpc>
                <a:spcPct val="100000"/>
              </a:lnSpc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US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Kết</a:t>
            </a:r>
            <a:r>
              <a:rPr lang="en-US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quả</a:t>
            </a:r>
            <a:r>
              <a:rPr lang="en-US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hình</a:t>
            </a:r>
            <a:r>
              <a:rPr lang="en-US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dung ra </a:t>
            </a:r>
            <a:r>
              <a:rPr lang="en-US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bên</a:t>
            </a:r>
            <a:r>
              <a:rPr lang="en-US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3200" dirty="0" err="1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ngoài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507987">
              <a:lnSpc>
                <a:spcPct val="100000"/>
              </a:lnSpc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JSON import and export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507987">
              <a:lnSpc>
                <a:spcPct val="100000"/>
              </a:lnSpc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Code demos: </a:t>
            </a:r>
            <a:r>
              <a:rPr lang="en-GB" sz="3200" u="sng" dirty="0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MNIST Train</a:t>
            </a: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, </a:t>
            </a:r>
            <a:r>
              <a:rPr lang="en-GB" sz="3200" u="sng" dirty="0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CIFAR Train</a:t>
            </a:r>
            <a:r>
              <a:rPr lang="en-GB" sz="3200" dirty="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, </a:t>
            </a:r>
            <a:r>
              <a:rPr lang="en-GB" sz="3200" u="sng" dirty="0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5"/>
              </a:rPr>
              <a:t>CIFAR</a:t>
            </a:r>
            <a:endParaRPr sz="3200" dirty="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-GB"/>
              <a:pPr/>
              <a:t>9</a:t>
            </a:fld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322400" y="6195631"/>
            <a:ext cx="4933600" cy="3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sz="24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6"/>
              </a:rPr>
              <a:t>ConvNetJS</a:t>
            </a:r>
            <a:endParaRPr sz="2400"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1240201254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1006</Words>
  <Application>Microsoft Office PowerPoint</Application>
  <PresentationFormat>Widescreen</PresentationFormat>
  <Paragraphs>192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Average</vt:lpstr>
      <vt:lpstr>Calibri</vt:lpstr>
      <vt:lpstr>Consolas</vt:lpstr>
      <vt:lpstr>Droid Sans</vt:lpstr>
      <vt:lpstr>Droid Serif</vt:lpstr>
      <vt:lpstr>Oswald</vt:lpstr>
      <vt:lpstr>Wingdings</vt:lpstr>
      <vt:lpstr>Slate</vt:lpstr>
      <vt:lpstr>ConvNetJS Học sâu trên Browser Deep Learning in the Browser</vt:lpstr>
      <vt:lpstr>Cài đặt mạng học sâu trong 5 phút</vt:lpstr>
      <vt:lpstr>Image Classification</vt:lpstr>
      <vt:lpstr>Ví dụ</vt:lpstr>
      <vt:lpstr>Ví dụ</vt:lpstr>
      <vt:lpstr>Ví dụ</vt:lpstr>
      <vt:lpstr>Ví dụ</vt:lpstr>
      <vt:lpstr>ConvNetJS API</vt:lpstr>
      <vt:lpstr>Convolutional Neural Network (CNN) trên trình duyệt</vt:lpstr>
      <vt:lpstr>ConvNetJS Layers</vt:lpstr>
      <vt:lpstr>ConvNetJS Training</vt:lpstr>
      <vt:lpstr>convnetjs.Net</vt:lpstr>
      <vt:lpstr>convnetjs.Layer</vt:lpstr>
      <vt:lpstr>convnetjs.Vol</vt:lpstr>
      <vt:lpstr>Kiểu dữ liệu của mảng  </vt:lpstr>
      <vt:lpstr>Ví dụ Lấy dữ liệu training và training trong mạng</vt:lpstr>
      <vt:lpstr>Ví dụ Xuất kết quả trong mạng ra string JSON</vt:lpstr>
      <vt:lpstr>Ví dụ load kết quả từ File Json vào mạng CNN</vt:lpstr>
      <vt:lpstr>Một vài nhược điểm của ConvNetJS</vt:lpstr>
      <vt:lpstr>Demo</vt:lpstr>
      <vt:lpstr>Kiến trúc mạng</vt:lpstr>
      <vt:lpstr>Hình ảnh</vt:lpstr>
      <vt:lpstr>Kiến trúc mạng</vt:lpstr>
      <vt:lpstr>Kiến trúc mạng</vt:lpstr>
      <vt:lpstr>Thực nghiệm</vt:lpstr>
      <vt:lpstr>Thực nghiệm</vt:lpstr>
      <vt:lpstr>Thực nghiệm</vt:lpstr>
      <vt:lpstr>Thực nghiệm</vt:lpstr>
      <vt:lpstr>Thực nghiệm</vt:lpstr>
      <vt:lpstr>Tài liệu tham khảo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ConvNetJS Học sâu trên Browser Deep Learning in the Browser</dc:title>
  <dc:creator>HUYNH CAO BIEN</dc:creator>
  <cp:lastModifiedBy>BIEN HUYNH CAO</cp:lastModifiedBy>
  <cp:revision>36</cp:revision>
  <dcterms:created xsi:type="dcterms:W3CDTF">2018-06-05T04:12:56Z</dcterms:created>
  <dcterms:modified xsi:type="dcterms:W3CDTF">2018-06-06T02:13:31Z</dcterms:modified>
</cp:coreProperties>
</file>